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1195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055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525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0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2ECF309-C9AB-4A37-AD43-DC6D1C134CC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0D7640B-20D0-4329-99DC-2EE69A1E4C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29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راهنمای خرید ماسک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213857"/>
            <a:ext cx="6831673" cy="1086237"/>
          </a:xfrm>
        </p:spPr>
        <p:txBody>
          <a:bodyPr/>
          <a:lstStyle/>
          <a:p>
            <a:r>
              <a:rPr lang="fa-IR" dirty="0" smtClean="0"/>
              <a:t>دانستنی های ماسک 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8995" y="450761"/>
            <a:ext cx="332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 به نام خدا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2"/>
    </mc:Choice>
    <mc:Fallback>
      <p:transition spd="slow" advTm="8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5" y="685800"/>
            <a:ext cx="10958733" cy="805375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/>
              <a:t>چند نمونه برچسب گذاری صحیح بر روی بسته بندی ماسکهای مجاز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44" y="1491175"/>
            <a:ext cx="5518170" cy="25884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76" y="1491175"/>
            <a:ext cx="3686629" cy="357319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9646"/>
      </p:ext>
    </p:extLst>
  </p:cSld>
  <p:clrMapOvr>
    <a:masterClrMapping/>
  </p:clrMapOvr>
  <p:transition spd="slow" advTm="1987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5228"/>
            <a:ext cx="9601200" cy="3581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endParaRPr lang="fa-IR" sz="3200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/>
              <a:t>به امید اینکه مطالب ارایه شده مفید واقع شده باشد، شما را تا دانستنیهای بعد به خدا می سپاریم.</a:t>
            </a:r>
            <a:endParaRPr lang="en-US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7"/>
          <a:stretch/>
        </p:blipFill>
        <p:spPr>
          <a:xfrm>
            <a:off x="4267200" y="2987540"/>
            <a:ext cx="3810000" cy="33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38"/>
    </mc:Choice>
    <mc:Fallback>
      <p:transition spd="slow" advTm="9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بایدها و نبایدها در انتخاب ماسک حفاظتی صورت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9" y="2992259"/>
            <a:ext cx="2839187" cy="2839187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221"/>
      </p:ext>
    </p:extLst>
  </p:cSld>
  <p:clrMapOvr>
    <a:masterClrMapping/>
  </p:clrMapOvr>
  <p:transition spd="slow" advTm="36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9817"/>
          </a:xfrm>
        </p:spPr>
        <p:txBody>
          <a:bodyPr/>
          <a:lstStyle/>
          <a:p>
            <a:pPr algn="r"/>
            <a:r>
              <a:rPr lang="fa-IR" sz="3600" dirty="0" smtClean="0"/>
              <a:t>پیشگفتار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24" y="4172755"/>
            <a:ext cx="9699674" cy="25757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a-IR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fa-IR" sz="1700" dirty="0" smtClean="0"/>
              <a:t>ارگانی که در کشور ما متولی نظارت و صدور پروانه ساخت وسایل پزشکی  است اداره کل تجهیزات و ملزومات پزشکی  نام دارد که زیرمجموعه سازمان غذا و دارو کشور می باشد.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500" dirty="0" smtClean="0">
                <a:solidFill>
                  <a:srgbClr val="C00000"/>
                </a:solidFill>
              </a:rPr>
              <a:t>imed.ir</a:t>
            </a:r>
            <a:endParaRPr lang="fa-IR" sz="35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38648" y="1685779"/>
            <a:ext cx="9485026" cy="105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fa-IR" dirty="0" smtClean="0"/>
              <a:t>ماسکی که به منظور جلوگیری از ورود عوامل بیماری زا به سیستم تنفسی انسان بر روی صورت قرار می گیرد و حال حاضر به نامهای مختلفی عرضه می شود در واقع یک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4457" y="2945762"/>
            <a:ext cx="9699674" cy="1639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fa-IR" b="1" dirty="0" smtClean="0">
                <a:solidFill>
                  <a:srgbClr val="C00000"/>
                </a:solidFill>
              </a:rPr>
              <a:t>وسیله پزشکی</a:t>
            </a:r>
          </a:p>
          <a:p>
            <a:pPr marL="0" indent="0" algn="r">
              <a:buFont typeface="Franklin Gothic Book" panose="020B0503020102020204" pitchFamily="34" charset="0"/>
              <a:buNone/>
            </a:pPr>
            <a:r>
              <a:rPr lang="fa-IR" dirty="0" smtClean="0"/>
              <a:t>محسوب می شود که تولید آن دستورالعملها و استانداردهای خاص خودش را دارد.</a:t>
            </a:r>
            <a:endParaRPr lang="en-US" dirty="0" smtClean="0"/>
          </a:p>
          <a:p>
            <a:pPr marL="0" indent="0" algn="r">
              <a:buFont typeface="Franklin Gothic Book" panose="020B0503020102020204" pitchFamily="34" charset="0"/>
              <a:buNone/>
            </a:pPr>
            <a:endParaRPr lang="fa-IR" dirty="0" smtClean="0"/>
          </a:p>
          <a:p>
            <a:pPr marL="0" indent="0" algn="r">
              <a:buFont typeface="Franklin Gothic Book" panose="020B0503020102020204" pitchFamily="34" charset="0"/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4537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602394"/>
      </p:ext>
    </p:extLst>
  </p:cSld>
  <p:clrMapOvr>
    <a:masterClrMapping/>
  </p:clrMapOvr>
  <p:transition spd="slow" advTm="463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allAtOnce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938" y="328412"/>
            <a:ext cx="9601200" cy="81780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بنابراین ماسکی که خریداری می کنید باید 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75886" y="1372987"/>
            <a:ext cx="5112913" cy="127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Franklin Gothic Book" panose="020B0503020102020204" pitchFamily="34" charset="0"/>
              <a:buNone/>
            </a:pPr>
            <a:r>
              <a:rPr lang="fa-IR" sz="3200" dirty="0" smtClean="0">
                <a:solidFill>
                  <a:srgbClr val="7030A0"/>
                </a:solidFill>
              </a:rPr>
              <a:t>دارای پروانه ساخت باشد.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13644" y="2871987"/>
            <a:ext cx="10457645" cy="86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Franklin Gothic Book" panose="020B0503020102020204" pitchFamily="34" charset="0"/>
              <a:buNone/>
            </a:pPr>
            <a:r>
              <a:rPr lang="fa-IR" dirty="0" smtClean="0"/>
              <a:t>لذا داشتن جواز تأسیس کارخانه، پروانه بهره برداری و ... به هیچ عنوان کافی نیست!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83" y="3734871"/>
            <a:ext cx="2788745" cy="27887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270942"/>
      </p:ext>
    </p:extLst>
  </p:cSld>
  <p:clrMapOvr>
    <a:masterClrMapping/>
  </p:clrMapOvr>
  <p:transition spd="slow" advTm="188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938" y="328412"/>
            <a:ext cx="9601200" cy="81780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 smtClean="0"/>
              <a:t>نشانه های ماسک دارای مجوز تولید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79938" y="1181288"/>
            <a:ext cx="9601200" cy="71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Franklin Gothic Book" panose="020B0503020102020204" pitchFamily="34" charset="0"/>
              <a:buNone/>
            </a:pPr>
            <a:r>
              <a:rPr lang="fa-IR" dirty="0" smtClean="0"/>
              <a:t>تولید کنندگان ماسک  ملزم به رعایت ضوابط برچسب گذاری هستند.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79938" y="1705161"/>
            <a:ext cx="9601200" cy="53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Franklin Gothic Book" panose="020B0503020102020204" pitchFamily="34" charset="0"/>
              <a:buNone/>
            </a:pPr>
            <a:r>
              <a:rPr lang="fa-IR" dirty="0" smtClean="0"/>
              <a:t>محتویات برچسب:</a:t>
            </a:r>
          </a:p>
          <a:p>
            <a:pPr marL="0" indent="0" algn="r" rtl="1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85528" y="2188413"/>
            <a:ext cx="3595609" cy="45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نام و نام تجاری محصول</a:t>
            </a:r>
          </a:p>
          <a:p>
            <a:pPr marL="0" indent="0" algn="r" rtl="1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085527" y="2644725"/>
            <a:ext cx="3595609" cy="4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شماره پروانه ساخت</a:t>
            </a:r>
          </a:p>
          <a:p>
            <a:pPr algn="r" rtl="1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85527" y="3460651"/>
            <a:ext cx="3595609" cy="45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آدرس تولید کننده</a:t>
            </a:r>
          </a:p>
          <a:p>
            <a:pPr algn="r" rtl="1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85527" y="3052689"/>
            <a:ext cx="3595609" cy="40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کشور سازنده</a:t>
            </a:r>
          </a:p>
          <a:p>
            <a:pPr algn="r" rtl="1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085526" y="3910820"/>
            <a:ext cx="3595609" cy="40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لات نامبر یا بچ نامبر</a:t>
            </a:r>
          </a:p>
          <a:p>
            <a:pPr marL="0" indent="0" algn="r" rtl="1">
              <a:buFont typeface="Franklin Gothic Book" panose="020B0503020102020204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3" y="2644724"/>
            <a:ext cx="2799470" cy="27870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085525" y="4318782"/>
            <a:ext cx="3595609" cy="56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/>
              <a:t>تاریخ تولید و انقضا محصول</a:t>
            </a:r>
          </a:p>
          <a:p>
            <a:pPr algn="r" rt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23" y="5299113"/>
            <a:ext cx="617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بنابراین از خرید ماسکهای بدون بسته بندی و ماسکهایی که روی بسته بندی آنها مشخصات گفته شده ذکر نشده است جدا خودداری کنید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581914"/>
      </p:ext>
    </p:extLst>
  </p:cSld>
  <p:clrMapOvr>
    <a:masterClrMapping/>
  </p:clrMapOvr>
  <p:transition spd="slow" advTm="433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086" y="685801"/>
            <a:ext cx="8876714" cy="84757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مراجع استعلام ماسک دارای مجوز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1470074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لینک استعلام سایت اداره کل تجهیزات و ملزومات پزشکی به آدرس </a:t>
            </a:r>
            <a:r>
              <a:rPr lang="en-US" sz="2800" b="1" dirty="0" smtClean="0"/>
              <a:t>imed.ir</a:t>
            </a:r>
            <a:endParaRPr lang="en-US" b="1" dirty="0" smtClean="0"/>
          </a:p>
          <a:p>
            <a:pPr algn="r" rtl="1">
              <a:lnSpc>
                <a:spcPct val="150000"/>
              </a:lnSpc>
            </a:pPr>
            <a:r>
              <a:rPr lang="fa-IR" dirty="0" smtClean="0"/>
              <a:t>سامانه </a:t>
            </a:r>
            <a:r>
              <a:rPr lang="en-US" sz="2800" b="1" dirty="0" smtClean="0"/>
              <a:t>ttac.ir</a:t>
            </a:r>
            <a:endParaRPr lang="en-US" b="1" dirty="0" smtClean="0"/>
          </a:p>
          <a:p>
            <a:pPr algn="r" rt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6086" y="3995225"/>
            <a:ext cx="905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برای اطمینان بیشتر از مجاز بودن ماسک یا اعتبار پروانه ساخت می توانید از سایتهای معتبر بالا استعلام بگیرید.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4508695"/>
            <a:ext cx="2143125" cy="21431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3861"/>
      </p:ext>
    </p:extLst>
  </p:cSld>
  <p:clrMapOvr>
    <a:masterClrMapping/>
  </p:clrMapOvr>
  <p:transition spd="slow" advTm="274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4188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/>
              <a:t>نحوه استعلام از سایت </a:t>
            </a:r>
            <a:r>
              <a:rPr lang="en-US" sz="3200" dirty="0" smtClean="0"/>
              <a:t>imed.ir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665828"/>
          </a:xfrm>
        </p:spPr>
        <p:txBody>
          <a:bodyPr/>
          <a:lstStyle/>
          <a:p>
            <a:pPr algn="r" rtl="1"/>
            <a:r>
              <a:rPr lang="fa-IR" dirty="0" smtClean="0"/>
              <a:t>در سایت </a:t>
            </a:r>
            <a:r>
              <a:rPr lang="en-US" sz="2400" dirty="0" smtClean="0"/>
              <a:t>imed.ir</a:t>
            </a:r>
            <a:r>
              <a:rPr lang="en-US" dirty="0" smtClean="0"/>
              <a:t> </a:t>
            </a:r>
            <a:r>
              <a:rPr lang="fa-IR" dirty="0" smtClean="0"/>
              <a:t> این نوع ماسک به عنوان «ماسک جراحی»</a:t>
            </a:r>
            <a:r>
              <a:rPr lang="en-US" dirty="0" smtClean="0"/>
              <a:t> </a:t>
            </a:r>
            <a:r>
              <a:rPr lang="fa-IR" dirty="0" smtClean="0"/>
              <a:t> ثبت شده است.</a:t>
            </a:r>
          </a:p>
          <a:p>
            <a:pPr algn="r" rtl="1"/>
            <a:r>
              <a:rPr lang="fa-IR" dirty="0" smtClean="0"/>
              <a:t>در لینک استعلام سایت زیر شاخه ی استعلام مورد نظر را انتخاب کنید.</a:t>
            </a:r>
          </a:p>
          <a:p>
            <a:pPr algn="r" rtl="1"/>
            <a:r>
              <a:rPr lang="fa-IR" dirty="0" smtClean="0"/>
              <a:t>در کلیه زیرشاخه ها می توانید در فیلد نام کالا «ماسک جراحی» را وارد نمایید.</a:t>
            </a:r>
          </a:p>
          <a:p>
            <a:pPr algn="r" rtl="1"/>
            <a:r>
              <a:rPr lang="fa-IR" dirty="0" smtClean="0"/>
              <a:t>در زیرشاخه استعلام تولیدکننده می توانید هر یک از مشخصات تولیدکننده را وارد نمایید.</a:t>
            </a:r>
          </a:p>
          <a:p>
            <a:pPr algn="r" rtl="1"/>
            <a:r>
              <a:rPr lang="fa-IR" dirty="0" smtClean="0"/>
              <a:t>دکمه جستجو را بزنید تا فهرست موارد مجاز را دریافت کنید.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469001"/>
      </p:ext>
    </p:extLst>
  </p:cSld>
  <p:clrMapOvr>
    <a:masterClrMapping/>
  </p:clrMapOvr>
  <p:transition spd="slow" advTm="324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6391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/>
              <a:t>نحوه استعلام از سامانه </a:t>
            </a:r>
            <a:r>
              <a:rPr lang="en-US" sz="3600" dirty="0" smtClean="0"/>
              <a:t>ttac.ir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432539"/>
            <a:ext cx="9924757" cy="2589628"/>
          </a:xfrm>
        </p:spPr>
        <p:txBody>
          <a:bodyPr/>
          <a:lstStyle/>
          <a:p>
            <a:pPr algn="r" rtl="1"/>
            <a:r>
              <a:rPr lang="fa-IR" dirty="0" smtClean="0"/>
              <a:t>از سامانه </a:t>
            </a:r>
            <a:r>
              <a:rPr lang="en-US" dirty="0" smtClean="0"/>
              <a:t>ttac.ir</a:t>
            </a:r>
            <a:r>
              <a:rPr lang="fa-IR" dirty="0" smtClean="0"/>
              <a:t> ، به بخش « استعلام کد رهگیری» وارد شوید.</a:t>
            </a:r>
          </a:p>
          <a:p>
            <a:pPr algn="r" rtl="1"/>
            <a:r>
              <a:rPr lang="fa-IR" dirty="0" smtClean="0"/>
              <a:t>کد </a:t>
            </a:r>
            <a:r>
              <a:rPr lang="en-US" dirty="0" smtClean="0"/>
              <a:t>UID</a:t>
            </a:r>
            <a:r>
              <a:rPr lang="fa-IR" dirty="0" smtClean="0"/>
              <a:t> محصول را در فیلد مشخص شده در سمت راست صفحه وارد نمایید</a:t>
            </a:r>
          </a:p>
          <a:p>
            <a:pPr marL="0" indent="0" algn="r" rtl="1">
              <a:buNone/>
            </a:pPr>
            <a:r>
              <a:rPr lang="fa-IR" dirty="0" smtClean="0"/>
              <a:t>یا</a:t>
            </a:r>
          </a:p>
          <a:p>
            <a:pPr algn="r" rtl="1"/>
            <a:r>
              <a:rPr lang="fa-IR" dirty="0" smtClean="0"/>
              <a:t>لایه رویی برچسب را بخراشید و کد 16 رقمی بدست آمده را در فیلد کد اصالت وارد نمایید.</a:t>
            </a:r>
          </a:p>
          <a:p>
            <a:pPr algn="r" rtl="1"/>
            <a:r>
              <a:rPr lang="fa-IR" dirty="0" smtClean="0"/>
              <a:t>دکمه جستجو را بزنید.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1600" y="1747911"/>
            <a:ext cx="9924757" cy="49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Franklin Gothic Book" panose="020B0503020102020204" pitchFamily="34" charset="0"/>
              <a:buNone/>
            </a:pPr>
            <a:r>
              <a:rPr lang="fa-IR" dirty="0" smtClean="0"/>
              <a:t>درصورتی که روی بسته بندی محصول برچسب اصالت و سلامت الصاق شده باشد می توانید: </a:t>
            </a:r>
          </a:p>
          <a:p>
            <a:pPr marL="0" indent="0" algn="r" rtl="1">
              <a:buFont typeface="Franklin Gothic Book" panose="020B0503020102020204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1933661" y="4363550"/>
            <a:ext cx="4157649" cy="237487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223885"/>
      </p:ext>
    </p:extLst>
  </p:cSld>
  <p:clrMapOvr>
    <a:masterClrMapping/>
  </p:clrMapOvr>
  <p:transition spd="slow" advTm="359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4698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/>
              <a:t>تصاویری از بسته بندی یک نمونه ماسک غیرمجاز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354" y="2282482"/>
            <a:ext cx="3136217" cy="3059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8926" y="-725073"/>
            <a:ext cx="2461846" cy="661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4520" y="1947787"/>
            <a:ext cx="2630659" cy="661299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3635"/>
      </p:ext>
    </p:extLst>
  </p:cSld>
  <p:clrMapOvr>
    <a:masterClrMapping/>
  </p:clrMapOvr>
  <p:transition spd="slow" advTm="296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5|5.7|3.5|1.6|1.9|1.3|1.5|2.5|1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|7.3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1|5.5|5.7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5|5.2|6.7|2|8.3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434</TotalTime>
  <Words>434</Words>
  <Application>Microsoft Office PowerPoint</Application>
  <PresentationFormat>Widescreen</PresentationFormat>
  <Paragraphs>48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 Titr</vt:lpstr>
      <vt:lpstr>Franklin Gothic Book</vt:lpstr>
      <vt:lpstr>Tahoma</vt:lpstr>
      <vt:lpstr>Crop</vt:lpstr>
      <vt:lpstr>راهنمای خرید ماسک</vt:lpstr>
      <vt:lpstr>بایدها و نبایدها در انتخاب ماسک حفاظتی صورت</vt:lpstr>
      <vt:lpstr>پیشگفتار</vt:lpstr>
      <vt:lpstr>PowerPoint Presentation</vt:lpstr>
      <vt:lpstr>PowerPoint Presentation</vt:lpstr>
      <vt:lpstr>مراجع استعلام ماسک دارای مجوز</vt:lpstr>
      <vt:lpstr>نحوه استعلام از سایت imed.ir</vt:lpstr>
      <vt:lpstr>نحوه استعلام از سامانه ttac.ir</vt:lpstr>
      <vt:lpstr>تصاویری از بسته بندی یک نمونه ماسک غیرمجاز</vt:lpstr>
      <vt:lpstr>چند نمونه برچسب گذاری صحیح بر روی بسته بندی ماسکهای مجاز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راهنمای خرید ماسک</dc:title>
  <dc:creator>mrs panahi</dc:creator>
  <cp:lastModifiedBy>NP</cp:lastModifiedBy>
  <cp:revision>40</cp:revision>
  <dcterms:created xsi:type="dcterms:W3CDTF">2021-04-12T05:58:45Z</dcterms:created>
  <dcterms:modified xsi:type="dcterms:W3CDTF">2021-04-23T09:50:14Z</dcterms:modified>
</cp:coreProperties>
</file>